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06" r:id="rId22"/>
    <p:sldId id="277" r:id="rId23"/>
    <p:sldId id="278" r:id="rId24"/>
    <p:sldId id="279" r:id="rId25"/>
    <p:sldId id="280" r:id="rId26"/>
    <p:sldId id="307" r:id="rId27"/>
    <p:sldId id="282" r:id="rId28"/>
    <p:sldId id="284" r:id="rId29"/>
    <p:sldId id="285" r:id="rId30"/>
    <p:sldId id="286" r:id="rId31"/>
    <p:sldId id="308" r:id="rId32"/>
    <p:sldId id="288" r:id="rId33"/>
    <p:sldId id="289" r:id="rId34"/>
    <p:sldId id="290" r:id="rId35"/>
    <p:sldId id="304" r:id="rId36"/>
    <p:sldId id="291" r:id="rId37"/>
    <p:sldId id="30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5" r:id="rId46"/>
    <p:sldId id="310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9636"/>
    <a:srgbClr val="008FF9"/>
    <a:srgbClr val="014FA1"/>
    <a:srgbClr val="B37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0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7C9C8-3ACB-48C7-9E56-D875EFB40553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6CF7F-8EF7-4225-B82A-6B85474046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62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6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9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04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02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94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63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27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89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21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03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85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774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499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7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3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69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58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543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788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88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11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3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338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918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1867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20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052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124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234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022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73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6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342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038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90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134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842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738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94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5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14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38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34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6CF7F-8EF7-4225-B82A-6B85474046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2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07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6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3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86414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813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1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37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4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18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0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585B12-2E51-4F28-A278-6BEB23B530CD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B6C06E-BBBF-4C46-8F56-6454957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841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42.jpe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47.jpe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3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49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jpe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jpe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50.pn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jpe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4A517B5-117A-4226-9B39-50659F1C4F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036" y="3716836"/>
            <a:ext cx="3667070" cy="366707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6861B9B-E576-4DA1-B203-C886DFF716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683" y="-1029206"/>
            <a:ext cx="8446416" cy="8446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06" y="2508732"/>
            <a:ext cx="6651626" cy="12588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80" y="1501914"/>
            <a:ext cx="8191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小学生防溺水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6532" y="3233543"/>
            <a:ext cx="368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     主题班会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B4DD05-AFA2-4853-B594-9280C3AA08CF}"/>
              </a:ext>
            </a:extLst>
          </p:cNvPr>
          <p:cNvSpPr txBox="1"/>
          <p:nvPr/>
        </p:nvSpPr>
        <p:spPr>
          <a:xfrm>
            <a:off x="8759769" y="4579920"/>
            <a:ext cx="1975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 全 教 育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4A0602-A2D4-4A62-9448-457E9EF880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884B35C-B57E-4F34-A2A1-B481EB417E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40" y="-128730"/>
            <a:ext cx="2163014" cy="2163014"/>
          </a:xfrm>
          <a:prstGeom prst="rect">
            <a:avLst/>
          </a:prstGeom>
        </p:spPr>
      </p:pic>
      <p:pic>
        <p:nvPicPr>
          <p:cNvPr id="15" name="儿童歌曲 - 防溺水保平安">
            <a:hlinkClick r:id="" action="ppaction://media"/>
            <a:extLst>
              <a:ext uri="{FF2B5EF4-FFF2-40B4-BE49-F238E27FC236}">
                <a16:creationId xmlns:a16="http://schemas.microsoft.com/office/drawing/2014/main" id="{6F38877B-F9E3-4CCE-811F-AADA7AA4E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6021" y="-954521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35190" y="6302399"/>
            <a:ext cx="517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汇报人：千匠素材库         汇报时间：</a:t>
            </a:r>
            <a:r>
              <a:rPr lang="en-US" altLang="zh-CN" dirty="0"/>
              <a:t>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047168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2517071"/>
            <a:ext cx="5705475" cy="3328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2" name="矩形 7"/>
          <p:cNvSpPr>
            <a:spLocks noChangeArrowheads="1"/>
          </p:cNvSpPr>
          <p:nvPr/>
        </p:nvSpPr>
        <p:spPr bwMode="auto">
          <a:xfrm>
            <a:off x="7179398" y="2473404"/>
            <a:ext cx="3883024" cy="3416320"/>
          </a:xfrm>
          <a:prstGeom prst="rect">
            <a:avLst/>
          </a:prstGeom>
          <a:solidFill>
            <a:srgbClr val="014FA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哈尔滨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名男孩村中深水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坑戏水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人溺水身亡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水坑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89416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295" y="2311530"/>
            <a:ext cx="5092699" cy="3872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195218" y="-94268"/>
            <a:ext cx="6059943" cy="2405798"/>
            <a:chOff x="30609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河流</a:t>
              </a:r>
              <a:endParaRPr lang="zh-CN" altLang="en-US" sz="5400" spc="600" dirty="0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AD40D6C-F506-4EB1-83BA-A993CBC124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2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3582">
            <a:off x="6597651" y="2871926"/>
            <a:ext cx="3965169" cy="3060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4580" name="Picture 2" descr="c:\documents and settings\administrator\application data\360se6\User Data\temp\001e90b61f3b114fb57d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55">
            <a:off x="721499" y="2795899"/>
            <a:ext cx="4990961" cy="3476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4767219" y="29519"/>
            <a:ext cx="6059943" cy="2405798"/>
            <a:chOff x="30609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48439A2-4CC2-4181-88C0-274BE69D4B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9F9CFC-F645-4D22-B4A9-D08AFAE7E63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47" y="707529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5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istrator\application data\360se6\User Data\temp\001855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3006">
            <a:off x="581680" y="2723530"/>
            <a:ext cx="5134292" cy="35829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4" descr="c:\documents and settings\administrator\application data\360se6\User Data\temp\U662P1T1D7376364F21DT200508010727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80739">
            <a:off x="6700328" y="2601345"/>
            <a:ext cx="4524405" cy="3605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溪边</a:t>
              </a:r>
              <a:endParaRPr lang="zh-CN" altLang="en-US" sz="5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9634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CC83640-95FC-401B-BAC9-EAEBDB29AB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sp>
        <p:nvSpPr>
          <p:cNvPr id="4" name="Text Box 3"/>
          <p:cNvSpPr>
            <a:spLocks noChangeArrowheads="1"/>
          </p:cNvSpPr>
          <p:nvPr/>
        </p:nvSpPr>
        <p:spPr bwMode="auto">
          <a:xfrm>
            <a:off x="1143551" y="2540606"/>
            <a:ext cx="76012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/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sz="2400" b="1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  <a:defRPr/>
            </a:pPr>
            <a:endParaRPr lang="en-US" altLang="zh-CN" sz="2400" b="1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538701" y="1346111"/>
              <a:ext cx="51860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为什么游泳池也会发生溺水呢</a:t>
              </a:r>
              <a:endParaRPr lang="zh-CN" altLang="en-US" sz="2400" spc="600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4" y="2597747"/>
            <a:ext cx="4300536" cy="43005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D90CBE9-D120-4ABF-A094-C5D414C3FC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0" y="332481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E12A284-AB8F-424D-964B-6FD0DC37AD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329" y="482217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3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1134441" y="968755"/>
            <a:ext cx="338296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日，一名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岁孩子在三亚某酒店游泳时不幸溺亡；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岁男孩在海口市现代花园小区游泳池溺亡；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15251"/>
          <a:stretch/>
        </p:blipFill>
        <p:spPr bwMode="auto">
          <a:xfrm>
            <a:off x="5199841" y="732797"/>
            <a:ext cx="6149706" cy="40624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63419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6159500" y="2700786"/>
            <a:ext cx="5786438" cy="22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人在溺水后，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分钟后将失去意识；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4-6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分钟身体将遭受不可避免的伤害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如果在野外落水，很难被及时营救，从而溺水死亡。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56167" y="0"/>
            <a:ext cx="6059943" cy="2405798"/>
            <a:chOff x="30609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470351" y="1142999"/>
              <a:ext cx="295465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你知道吗</a:t>
              </a:r>
              <a:endParaRPr lang="zh-CN" altLang="en-US" sz="4800" spc="600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66" y="2874928"/>
            <a:ext cx="4881134" cy="410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79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6038562" y="543970"/>
            <a:ext cx="52609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所以，不管是野外的小溪河流水库，还是游泳池，都可能会发生溺水危险，同学们不仅要远离野外危险水域，在正规游泳池，也要牢记游泳安全。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b="11667"/>
          <a:stretch/>
        </p:blipFill>
        <p:spPr>
          <a:xfrm>
            <a:off x="0" y="2895135"/>
            <a:ext cx="9969273" cy="40517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8362A58-25EC-4FDB-B649-A6E1E412F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0" y="332481"/>
            <a:ext cx="1475295" cy="1475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EFB7694-1AE3-4201-8C3E-F7B2D7C6A3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15" y="1370727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05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5322">
            <a:off x="359274" y="1193957"/>
            <a:ext cx="5898680" cy="3843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5745" y="3604248"/>
            <a:ext cx="5687636" cy="13111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说说他们做得对不对，你会这样做吗？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5E7E08-900D-4630-A754-F6FAF47173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1685831" y="1937553"/>
            <a:ext cx="2318126" cy="23181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C44519E-BD1C-457A-84BA-2E4CA01F27F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r="10238"/>
          <a:stretch/>
        </p:blipFill>
        <p:spPr>
          <a:xfrm>
            <a:off x="0" y="5503728"/>
            <a:ext cx="12192000" cy="14771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630222E-829A-48DF-AE27-61AEC3BAF2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350" y="168261"/>
            <a:ext cx="1475295" cy="14752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A4515E0-8510-44B9-9C72-FF4375118B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69" y="718390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59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0AAAAED-80B0-46ED-B5A4-56A908DA6A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36" y="833786"/>
            <a:ext cx="6172200" cy="3730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175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381" y="4115632"/>
            <a:ext cx="3571875" cy="2266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5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8753">
            <a:off x="7635882" y="673368"/>
            <a:ext cx="2571172" cy="316451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3050334-2E61-49FC-899A-E1BF8E2002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6931514" y="2555381"/>
            <a:ext cx="2318126" cy="23181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A677001-8372-4B71-8592-FAFD3CA807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1364265" y="3067792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03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C319D1C-2795-40F6-A2FC-363C00C3E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4958" y="519544"/>
            <a:ext cx="6627042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6CC9C3E-6046-4D6E-982D-0923AD57E8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0" y="519544"/>
            <a:ext cx="8339383" cy="56267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b="33426"/>
          <a:stretch/>
        </p:blipFill>
        <p:spPr>
          <a:xfrm>
            <a:off x="0" y="2292351"/>
            <a:ext cx="6286500" cy="4565649"/>
          </a:xfrm>
          <a:prstGeom prst="rect">
            <a:avLst/>
          </a:prstGeom>
        </p:spPr>
      </p:pic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5189479" y="1420372"/>
            <a:ext cx="5923324" cy="206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随着夏季来临，中小学生游泳溺水事故进入高发期。</a:t>
            </a: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教育局发出紧急通知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，明确要求中小学生不准私自下水游泳；不到无安全保障的水域游泳。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156869"/>
            <a:ext cx="3581400" cy="651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52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2095500" y="500063"/>
            <a:ext cx="66436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5584505" y="1933928"/>
            <a:ext cx="614521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记住：如果没有大人陪同，</a:t>
            </a:r>
            <a:endParaRPr lang="en-US" altLang="zh-CN" sz="32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去野外水边游泳、玩水、捉鱼等</a:t>
            </a:r>
            <a:endParaRPr lang="en-US" altLang="zh-CN" sz="32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685800"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都是非常危险的！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1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1713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游泳注意事项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0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\\192.168.1.28\g\编辑\漫画素材\jpg-小图\溺水、急救\3-20(4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4" b="6030"/>
          <a:stretch/>
        </p:blipFill>
        <p:spPr bwMode="auto">
          <a:xfrm>
            <a:off x="-140299" y="-2665"/>
            <a:ext cx="12424426" cy="69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82967" y="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52515" y="1304499"/>
              <a:ext cx="51090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选择正规、安全的游泳场所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15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566DBD8-44B7-48CB-9015-8CFD35080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sp>
        <p:nvSpPr>
          <p:cNvPr id="35844" name="矩形 8"/>
          <p:cNvSpPr>
            <a:spLocks noChangeArrowheads="1"/>
          </p:cNvSpPr>
          <p:nvPr/>
        </p:nvSpPr>
        <p:spPr bwMode="auto">
          <a:xfrm>
            <a:off x="1564654" y="2514600"/>
            <a:ext cx="3071813" cy="130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小朋友，去游泳一定要有成人陪同哦。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5" name="Picture 7" descr="E:\12\漫画素材分类\溺水、急救\3-19(1)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9" y="2514600"/>
            <a:ext cx="5665787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268377" y="1138881"/>
              <a:ext cx="4698722" cy="743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必须在成人的陪同下游泳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29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C891F9C-B0A7-413E-AD3A-3E617A8F2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sp>
        <p:nvSpPr>
          <p:cNvPr id="36867" name="TextBox 8"/>
          <p:cNvSpPr>
            <a:spLocks noChangeArrowheads="1"/>
          </p:cNvSpPr>
          <p:nvPr/>
        </p:nvSpPr>
        <p:spPr bwMode="auto">
          <a:xfrm>
            <a:off x="1033690" y="2465718"/>
            <a:ext cx="8817319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做好准备活动，  下水前应先热身，但不宜太剧烈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986522" y="973781"/>
              <a:ext cx="3262432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做好准备活动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" t="30066" r="72771" b="39093"/>
          <a:stretch/>
        </p:blipFill>
        <p:spPr>
          <a:xfrm>
            <a:off x="4326322" y="3204382"/>
            <a:ext cx="3021232" cy="3281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5" t="13329" r="8306" b="4867"/>
          <a:stretch/>
        </p:blipFill>
        <p:spPr>
          <a:xfrm>
            <a:off x="8978770" y="3625075"/>
            <a:ext cx="2603500" cy="31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5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8"/>
          <p:cNvSpPr>
            <a:spLocks noChangeArrowheads="1"/>
          </p:cNvSpPr>
          <p:nvPr/>
        </p:nvSpPr>
        <p:spPr bwMode="auto">
          <a:xfrm>
            <a:off x="7681913" y="3160654"/>
            <a:ext cx="4319588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不要贸然跳水和潜泳，不要在水下憋气。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1838" y="2795462"/>
            <a:ext cx="6651960" cy="3171825"/>
            <a:chOff x="1595438" y="2276476"/>
            <a:chExt cx="9282112" cy="4425949"/>
          </a:xfrm>
        </p:grpSpPr>
        <p:pic>
          <p:nvPicPr>
            <p:cNvPr id="37892" name="图片 5" descr="图片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438" y="2786063"/>
              <a:ext cx="3643312" cy="391636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7893" name="图片 6" descr="图片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0444">
              <a:off x="5519738" y="2276476"/>
              <a:ext cx="5357812" cy="36671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7894" name="Picture 3" descr="C:\Documents and Settings\Administrator\桌面\下载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126" y="2643188"/>
              <a:ext cx="1643063" cy="164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5" name="Picture 3" descr="C:\Documents and Settings\Administrator\桌面\下载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9825" y="4941888"/>
              <a:ext cx="1644650" cy="164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217081" y="986252"/>
              <a:ext cx="4801314" cy="906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不要贸然跳水和潜泳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094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5881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不要错误施救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13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39939" name="Text Box 3"/>
          <p:cNvSpPr>
            <a:spLocks noChangeArrowheads="1"/>
          </p:cNvSpPr>
          <p:nvPr/>
        </p:nvSpPr>
        <p:spPr bwMode="auto">
          <a:xfrm>
            <a:off x="4886325" y="1154114"/>
            <a:ext cx="71437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如果你看到小伙伴落水了，首先你会怎么做呢？</a:t>
            </a:r>
          </a:p>
          <a:p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16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FECAE14-6877-4668-804F-5E5986DA8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pic>
        <p:nvPicPr>
          <p:cNvPr id="41987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5667983" y="2314570"/>
            <a:ext cx="5476732" cy="39874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1988" name="矩形 11"/>
          <p:cNvSpPr>
            <a:spLocks noChangeArrowheads="1"/>
          </p:cNvSpPr>
          <p:nvPr/>
        </p:nvSpPr>
        <p:spPr bwMode="auto">
          <a:xfrm>
            <a:off x="894420" y="2575015"/>
            <a:ext cx="5069160" cy="113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落水者力大无比，稍不留神就会被溺水者拉下水，造成连环溺水的悲剧。</a:t>
            </a:r>
            <a:endParaRPr lang="zh-CN" altLang="en-US" sz="16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17081" y="986252"/>
              <a:ext cx="464422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不能手拉手施救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A79ECF1F-F20C-4EF2-97E9-18FA854534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8549344" y="4171745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51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4" descr="C:\Documents and Settings\Administrator\桌面\图片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3">
            <a:off x="1316039" y="2607469"/>
            <a:ext cx="5102225" cy="3554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3012" name="矩形 11"/>
          <p:cNvSpPr>
            <a:spLocks noChangeArrowheads="1"/>
          </p:cNvSpPr>
          <p:nvPr/>
        </p:nvSpPr>
        <p:spPr bwMode="auto">
          <a:xfrm>
            <a:off x="7405689" y="2890904"/>
            <a:ext cx="360521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小学生没有足够的能力入水救溺水者，千万不能下水救人，以免发生更多的悲剧。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806967" y="-114300"/>
            <a:ext cx="6059943" cy="2405798"/>
            <a:chOff x="1587767" y="0"/>
            <a:chExt cx="6059943" cy="24057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217081" y="986252"/>
              <a:ext cx="40799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不能入水施救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8878A56D-3059-44C3-BB0A-D1F8FE12B9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938">
            <a:off x="194844" y="1731840"/>
            <a:ext cx="2318126" cy="23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90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r="10238"/>
          <a:stretch/>
        </p:blipFill>
        <p:spPr>
          <a:xfrm>
            <a:off x="0" y="5503728"/>
            <a:ext cx="12192000" cy="147717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065542" y="-153337"/>
            <a:ext cx="4951685" cy="1780507"/>
            <a:chOff x="3060967" y="0"/>
            <a:chExt cx="6059943" cy="240579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4908107" y="851171"/>
              <a:ext cx="2501797" cy="1247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目 录</a:t>
              </a:r>
              <a:endParaRPr lang="zh-CN" altLang="en-US" sz="5400" spc="600" dirty="0"/>
            </a:p>
          </p:txBody>
        </p:sp>
      </p:grpSp>
      <p:sp>
        <p:nvSpPr>
          <p:cNvPr id="32" name="矩形: 圆角 31"/>
          <p:cNvSpPr/>
          <p:nvPr/>
        </p:nvSpPr>
        <p:spPr>
          <a:xfrm>
            <a:off x="2389193" y="2323673"/>
            <a:ext cx="3317798" cy="60030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630493" y="2399298"/>
            <a:ext cx="2755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远离野外危险水域</a:t>
            </a:r>
          </a:p>
        </p:txBody>
      </p:sp>
      <p:sp>
        <p:nvSpPr>
          <p:cNvPr id="34" name="椭圆 33"/>
          <p:cNvSpPr/>
          <p:nvPr/>
        </p:nvSpPr>
        <p:spPr>
          <a:xfrm>
            <a:off x="1241056" y="2257113"/>
            <a:ext cx="733425" cy="733425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37375" y="239929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/>
          </a:p>
        </p:txBody>
      </p:sp>
      <p:sp>
        <p:nvSpPr>
          <p:cNvPr id="43" name="矩形: 圆角 42"/>
          <p:cNvSpPr/>
          <p:nvPr/>
        </p:nvSpPr>
        <p:spPr>
          <a:xfrm>
            <a:off x="2389193" y="3111336"/>
            <a:ext cx="3317798" cy="600307"/>
          </a:xfrm>
          <a:prstGeom prst="roundRect">
            <a:avLst/>
          </a:prstGeom>
          <a:solidFill>
            <a:srgbClr val="DE963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E9636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30493" y="3186961"/>
            <a:ext cx="2755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游泳的注意事项</a:t>
            </a:r>
          </a:p>
        </p:txBody>
      </p:sp>
      <p:sp>
        <p:nvSpPr>
          <p:cNvPr id="45" name="椭圆 44"/>
          <p:cNvSpPr/>
          <p:nvPr/>
        </p:nvSpPr>
        <p:spPr>
          <a:xfrm>
            <a:off x="1241056" y="3044776"/>
            <a:ext cx="733425" cy="733425"/>
          </a:xfrm>
          <a:prstGeom prst="ellipse">
            <a:avLst/>
          </a:prstGeom>
          <a:solidFill>
            <a:srgbClr val="DE9636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E9636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37375" y="3186961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/>
          </a:p>
        </p:txBody>
      </p:sp>
      <p:sp>
        <p:nvSpPr>
          <p:cNvPr id="48" name="矩形: 圆角 47"/>
          <p:cNvSpPr/>
          <p:nvPr/>
        </p:nvSpPr>
        <p:spPr>
          <a:xfrm>
            <a:off x="2389193" y="3884284"/>
            <a:ext cx="3317798" cy="60030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478093" y="3959909"/>
            <a:ext cx="33564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同伴落水不要错误施救</a:t>
            </a:r>
          </a:p>
        </p:txBody>
      </p:sp>
      <p:sp>
        <p:nvSpPr>
          <p:cNvPr id="50" name="椭圆 49"/>
          <p:cNvSpPr/>
          <p:nvPr/>
        </p:nvSpPr>
        <p:spPr>
          <a:xfrm>
            <a:off x="1241056" y="3817724"/>
            <a:ext cx="733425" cy="733425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1337375" y="3959909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/>
          </a:p>
        </p:txBody>
      </p:sp>
      <p:sp>
        <p:nvSpPr>
          <p:cNvPr id="53" name="矩形: 圆角 52"/>
          <p:cNvSpPr/>
          <p:nvPr/>
        </p:nvSpPr>
        <p:spPr>
          <a:xfrm>
            <a:off x="2389193" y="4707848"/>
            <a:ext cx="3317798" cy="600307"/>
          </a:xfrm>
          <a:prstGeom prst="roundRect">
            <a:avLst/>
          </a:prstGeom>
          <a:solidFill>
            <a:srgbClr val="DE963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389193" y="4767316"/>
            <a:ext cx="36866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同伴落水，如何正确施救</a:t>
            </a:r>
          </a:p>
        </p:txBody>
      </p:sp>
      <p:sp>
        <p:nvSpPr>
          <p:cNvPr id="55" name="椭圆 54"/>
          <p:cNvSpPr/>
          <p:nvPr/>
        </p:nvSpPr>
        <p:spPr>
          <a:xfrm>
            <a:off x="1241056" y="4641288"/>
            <a:ext cx="733425" cy="733425"/>
          </a:xfrm>
          <a:prstGeom prst="ellipse">
            <a:avLst/>
          </a:prstGeom>
          <a:solidFill>
            <a:srgbClr val="DE9636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337375" y="4783473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50" r="9555"/>
          <a:stretch/>
        </p:blipFill>
        <p:spPr>
          <a:xfrm>
            <a:off x="6858768" y="169682"/>
            <a:ext cx="4743209" cy="6811224"/>
          </a:xfrm>
          <a:prstGeom prst="rect">
            <a:avLst/>
          </a:prstGeom>
        </p:spPr>
      </p:pic>
      <p:sp>
        <p:nvSpPr>
          <p:cNvPr id="59" name="矩形: 圆角 58"/>
          <p:cNvSpPr/>
          <p:nvPr/>
        </p:nvSpPr>
        <p:spPr>
          <a:xfrm>
            <a:off x="2364862" y="5500177"/>
            <a:ext cx="3317798" cy="60030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2364862" y="5559645"/>
            <a:ext cx="36866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不慎落水，如何自救</a:t>
            </a:r>
          </a:p>
        </p:txBody>
      </p:sp>
      <p:sp>
        <p:nvSpPr>
          <p:cNvPr id="61" name="椭圆 60"/>
          <p:cNvSpPr/>
          <p:nvPr/>
        </p:nvSpPr>
        <p:spPr>
          <a:xfrm>
            <a:off x="1216725" y="5433617"/>
            <a:ext cx="733425" cy="733425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313044" y="5575802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37298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 animBg="1"/>
      <p:bldP spid="35" grpId="0"/>
      <p:bldP spid="43" grpId="0" animBg="1"/>
      <p:bldP spid="44" grpId="0"/>
      <p:bldP spid="45" grpId="0" animBg="1"/>
      <p:bldP spid="46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0"/>
      <p:bldP spid="59" grpId="0" animBg="1"/>
      <p:bldP spid="60" grpId="0"/>
      <p:bldP spid="61" grpId="0" animBg="1"/>
      <p:bldP spid="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DA90B01-C25C-4CAE-8560-8EDB6D4C3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  <p:pic>
        <p:nvPicPr>
          <p:cNvPr id="44034" name="Picture 3" descr="C:\Documents and Settings\Administrator\桌面\图片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1168" y="1942235"/>
            <a:ext cx="8235950" cy="50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694839" y="-26638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17081" y="986252"/>
              <a:ext cx="464422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要保证自身安全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236694" y="2513959"/>
            <a:ext cx="6096000" cy="19552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救援的第一要务是保证自身安全，不然就是添乱，甚至可能引发更大的悲剧！</a:t>
            </a:r>
          </a:p>
        </p:txBody>
      </p:sp>
    </p:spTree>
    <p:extLst>
      <p:ext uri="{BB962C8B-B14F-4D97-AF65-F5344CB8AC3E}">
        <p14:creationId xmlns:p14="http://schemas.microsoft.com/office/powerpoint/2010/main" val="119229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139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如何正确施救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83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699293" y="2821246"/>
            <a:ext cx="6500813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碰到有人溺水，第一时间要大声呼叫，派出一人去寻求成人的帮助（如果有多个同伴在一起的话）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629167" y="0"/>
            <a:ext cx="6059943" cy="2405798"/>
            <a:chOff x="1587767" y="0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17081" y="986252"/>
              <a:ext cx="520847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第一时间大声呼叫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7" t="18462" r="66146" b="61755"/>
          <a:stretch/>
        </p:blipFill>
        <p:spPr>
          <a:xfrm>
            <a:off x="815530" y="3988190"/>
            <a:ext cx="3282682" cy="2133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1" t="38328" r="36979" b="11070"/>
          <a:stretch/>
        </p:blipFill>
        <p:spPr>
          <a:xfrm>
            <a:off x="5697618" y="3132796"/>
            <a:ext cx="3205081" cy="3725204"/>
          </a:xfrm>
          <a:prstGeom prst="rect">
            <a:avLst/>
          </a:prstGeom>
        </p:spPr>
      </p:pic>
      <p:sp>
        <p:nvSpPr>
          <p:cNvPr id="4" name="对话气泡: 椭圆形 3"/>
          <p:cNvSpPr/>
          <p:nvPr/>
        </p:nvSpPr>
        <p:spPr>
          <a:xfrm>
            <a:off x="8879608" y="2776518"/>
            <a:ext cx="2266076" cy="1518271"/>
          </a:xfrm>
          <a:prstGeom prst="wedgeEllipseCallout">
            <a:avLst/>
          </a:prstGeom>
          <a:solidFill>
            <a:srgbClr val="014F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701015" y="3043871"/>
            <a:ext cx="24446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有人落水啦</a:t>
            </a:r>
          </a:p>
        </p:txBody>
      </p:sp>
    </p:spTree>
    <p:extLst>
      <p:ext uri="{BB962C8B-B14F-4D97-AF65-F5344CB8AC3E}">
        <p14:creationId xmlns:p14="http://schemas.microsoft.com/office/powerpoint/2010/main" val="2466812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68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图片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1146" y="1961088"/>
            <a:ext cx="8235950" cy="50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25484" y="0"/>
            <a:ext cx="6059943" cy="2405798"/>
            <a:chOff x="1587767" y="0"/>
            <a:chExt cx="6059943" cy="2405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87767" y="0"/>
              <a:ext cx="6059943" cy="240579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217081" y="986252"/>
              <a:ext cx="520847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高年级同学还可以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270805" y="2480335"/>
            <a:ext cx="59470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高年级同学和在有条件的情况下，除了呼叫大人，还可以这样做：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7E7CBCF-4BE1-434D-80BE-D5AD32254E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09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946A8FE-CAE8-477D-9E4E-40638B3F36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pic>
        <p:nvPicPr>
          <p:cNvPr id="48132" name="Picture 6" descr="E:\12\漫画素材分类\溺水、急救\2-14(5)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5">
            <a:off x="4724069" y="758891"/>
            <a:ext cx="7103101" cy="5014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35" name="矩形 1"/>
          <p:cNvSpPr>
            <a:spLocks noChangeArrowheads="1"/>
          </p:cNvSpPr>
          <p:nvPr/>
        </p:nvSpPr>
        <p:spPr bwMode="auto">
          <a:xfrm>
            <a:off x="678748" y="1319164"/>
            <a:ext cx="37861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寻找竹竿、树枝等，俯身趴下来，慢慢将溺水者拉上岸。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06175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istrator\桌面\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0" y="1040044"/>
            <a:ext cx="5977548" cy="469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687738" y="1815916"/>
            <a:ext cx="319079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在周边寻找漂浮物给落水者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F87FF5-3C8B-4550-9BAD-F20CC667FD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96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137D08-10E6-42F8-96F0-15F3839BC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  <p:sp>
        <p:nvSpPr>
          <p:cNvPr id="49155" name="矩形 1"/>
          <p:cNvSpPr>
            <a:spLocks noChangeArrowheads="1"/>
          </p:cNvSpPr>
          <p:nvPr/>
        </p:nvSpPr>
        <p:spPr bwMode="auto">
          <a:xfrm>
            <a:off x="7408046" y="1396902"/>
            <a:ext cx="340201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当周围没有漂浮物或者竹竿时，可以用衣服打绳结抛向溺水者。</a:t>
            </a:r>
          </a:p>
        </p:txBody>
      </p:sp>
      <p:pic>
        <p:nvPicPr>
          <p:cNvPr id="49156" name="Picture 5" descr="E:\12\漫画素材分类\溺水、急救\1-3-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0" y="989979"/>
            <a:ext cx="5667375" cy="4797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4538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76843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05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699849" y="280229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如何正确自救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40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1"/>
          <p:cNvSpPr>
            <a:spLocks noChangeArrowheads="1"/>
          </p:cNvSpPr>
          <p:nvPr/>
        </p:nvSpPr>
        <p:spPr bwMode="auto">
          <a:xfrm>
            <a:off x="5117307" y="2739170"/>
            <a:ext cx="6624637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不慎落入水中，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千万不要惊慌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，要采取正确的措施自救，以便争取获救的机会。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35567" y="-21093"/>
            <a:ext cx="6059943" cy="2405798"/>
            <a:chOff x="1562367" y="5545"/>
            <a:chExt cx="6059943" cy="24057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62367" y="5545"/>
              <a:ext cx="6059943" cy="240579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686981" y="927538"/>
              <a:ext cx="3570208" cy="988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千万不要惊慌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7" t="18462" r="66146" b="61755"/>
          <a:stretch/>
        </p:blipFill>
        <p:spPr>
          <a:xfrm>
            <a:off x="219026" y="2384705"/>
            <a:ext cx="5093826" cy="38684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179FCF0-7444-46EE-AE0B-5AD7F9AD1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58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6088EF8-D317-43DC-95FC-2AF3FBF0CA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  <p:pic>
        <p:nvPicPr>
          <p:cNvPr id="52226" name="Picture 5" descr="E:\12\漫画素材分类\溺水、急救\2-14(4)-副本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3" t="40967" r="7270"/>
          <a:stretch/>
        </p:blipFill>
        <p:spPr bwMode="auto">
          <a:xfrm rot="4265">
            <a:off x="351348" y="693226"/>
            <a:ext cx="6565864" cy="4661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227" name="TextBox 2"/>
          <p:cNvSpPr>
            <a:spLocks noChangeArrowheads="1"/>
          </p:cNvSpPr>
          <p:nvPr/>
        </p:nvSpPr>
        <p:spPr bwMode="auto">
          <a:xfrm>
            <a:off x="7583569" y="1251229"/>
            <a:ext cx="4092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如果你不习水性，应迅速把头向后仰，口向上，尽量使口鼻露出水面，不能将手上举或挣扎，以免使身体下沉。</a:t>
            </a:r>
          </a:p>
        </p:txBody>
      </p:sp>
    </p:spTree>
    <p:extLst>
      <p:ext uri="{BB962C8B-B14F-4D97-AF65-F5344CB8AC3E}">
        <p14:creationId xmlns:p14="http://schemas.microsoft.com/office/powerpoint/2010/main" val="28362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/>
          <a:stretch/>
        </p:blipFill>
        <p:spPr>
          <a:xfrm>
            <a:off x="0" y="1404594"/>
            <a:ext cx="9969273" cy="525240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29433A-7449-46FE-AB5F-3EDB94A1C5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516" y="780173"/>
            <a:ext cx="4629709" cy="5471474"/>
          </a:xfrm>
          <a:prstGeom prst="rect">
            <a:avLst/>
          </a:prstGeom>
        </p:spPr>
      </p:pic>
      <p:sp>
        <p:nvSpPr>
          <p:cNvPr id="16388" name="Text Box 3"/>
          <p:cNvSpPr>
            <a:spLocks noChangeArrowheads="1"/>
          </p:cNvSpPr>
          <p:nvPr/>
        </p:nvSpPr>
        <p:spPr bwMode="auto">
          <a:xfrm>
            <a:off x="8033980" y="2013988"/>
            <a:ext cx="32861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0070C0"/>
                </a:solidFill>
                <a:latin typeface="华康海报体W12(P)" pitchFamily="2" charset="-122"/>
                <a:ea typeface="微软雅黑" panose="020B0503020204020204" pitchFamily="34" charset="-122"/>
                <a:sym typeface="华康海报体W12(P)" pitchFamily="2" charset="-122"/>
              </a:rPr>
              <a:t>天气渐热，小学生溺水事件不断！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B6656A3-318D-4D86-A7D1-6C2B943E49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64F5DA0-CBA4-4A14-8552-C1A57112FC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47" y="707529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67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5" descr="E:\12\漫画素材分类\溺水、急救\2-14(2)-副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53">
            <a:off x="5581118" y="1009008"/>
            <a:ext cx="5737095" cy="459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251" name="TextBox 2"/>
          <p:cNvSpPr>
            <a:spLocks noChangeArrowheads="1"/>
          </p:cNvSpPr>
          <p:nvPr/>
        </p:nvSpPr>
        <p:spPr bwMode="auto">
          <a:xfrm>
            <a:off x="883043" y="1305773"/>
            <a:ext cx="3981450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及时甩掉鞋子和口袋里的重物，但不要脱掉衣服，因为它会产生一定的浮力，对你有很大帮助。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2DCFA4-56B2-4183-8CD1-393B98D41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107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820FC7-C4A3-40F2-82B9-F4CD6AB8C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397" y="471340"/>
            <a:ext cx="6683603" cy="6858000"/>
          </a:xfrm>
          <a:prstGeom prst="rect">
            <a:avLst/>
          </a:prstGeom>
        </p:spPr>
      </p:pic>
      <p:pic>
        <p:nvPicPr>
          <p:cNvPr id="54274" name="Picture 6" descr="C:\Documents and Settings\Administrator\桌面\图片1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4"/>
          <a:stretch/>
        </p:blipFill>
        <p:spPr bwMode="auto">
          <a:xfrm rot="45471">
            <a:off x="314931" y="794777"/>
            <a:ext cx="6982125" cy="4121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275" name="TextBox 2"/>
          <p:cNvSpPr>
            <a:spLocks noChangeArrowheads="1"/>
          </p:cNvSpPr>
          <p:nvPr/>
        </p:nvSpPr>
        <p:spPr bwMode="auto">
          <a:xfrm>
            <a:off x="8139546" y="1108007"/>
            <a:ext cx="3236914" cy="216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假如周围有木板，应抓住，借用木板的浮力使自己的身体尽量往上浮。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0290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3" descr="E:\新\插图（网络使用）\五年级\2-17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195">
            <a:off x="847674" y="886985"/>
            <a:ext cx="5891213" cy="4984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5300" name="TextBox 2"/>
          <p:cNvSpPr>
            <a:spLocks noChangeArrowheads="1"/>
          </p:cNvSpPr>
          <p:nvPr/>
        </p:nvSpPr>
        <p:spPr bwMode="auto">
          <a:xfrm>
            <a:off x="7959154" y="1172804"/>
            <a:ext cx="2928937" cy="279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如果有人跳水相救，千万不可死死抱住救助者不放，而应尽量放松，配合救助者把你带到岸边。</a:t>
            </a:r>
            <a:endParaRPr lang="zh-CN" altLang="en-US" sz="16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ADA6C5-C5BA-44B2-AF74-F045813653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5889" y="480767"/>
            <a:ext cx="70261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ext Box 3"/>
          <p:cNvSpPr>
            <a:spLocks noChangeArrowheads="1"/>
          </p:cNvSpPr>
          <p:nvPr/>
        </p:nvSpPr>
        <p:spPr bwMode="auto">
          <a:xfrm>
            <a:off x="1639888" y="993775"/>
            <a:ext cx="87868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生命可贵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请远离危险水域，安全游泳！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不私自下水游泳；不擅自与他人结伴游泳；不在无家长或教师带领的情况下游泳；不到无安全设施、无救援人员的水域游泳；不到不熟悉的水域游泳；不擅自下水施救。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0" b="24212"/>
          <a:stretch/>
        </p:blipFill>
        <p:spPr>
          <a:xfrm>
            <a:off x="4813300" y="2747963"/>
            <a:ext cx="7658100" cy="39751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1CCCDEB-6753-424B-A048-2019C056C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11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F1017DA-157B-4812-9828-E5E26E9E93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767"/>
            <a:ext cx="6858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35567" y="-21093"/>
            <a:ext cx="6059943" cy="2405798"/>
            <a:chOff x="1562367" y="5545"/>
            <a:chExt cx="6059943" cy="240579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1562367" y="5545"/>
              <a:ext cx="6059943" cy="240579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686981" y="927538"/>
              <a:ext cx="413446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遇到危险怎么办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807960" y="2510756"/>
            <a:ext cx="6096000" cy="30839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、保持镇静，趋利避害。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、学会自救、保护自己。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、想方设法，不断求救。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、记住四个电话。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急救电话。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交通事故报警电话。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打电话要说清地点、相关情况、显著的特征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289" y="2008896"/>
            <a:ext cx="2656556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87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C37A0C9-7FE1-485F-8987-9512988687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290" y="-1042622"/>
            <a:ext cx="8446416" cy="8446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4" y="2551173"/>
            <a:ext cx="6651626" cy="12588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8592" y="1535510"/>
            <a:ext cx="8191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14F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谢谢大家</a:t>
            </a:r>
          </a:p>
        </p:txBody>
      </p:sp>
      <p:sp>
        <p:nvSpPr>
          <p:cNvPr id="6" name="矩形 5"/>
          <p:cNvSpPr/>
          <p:nvPr/>
        </p:nvSpPr>
        <p:spPr>
          <a:xfrm>
            <a:off x="6358959" y="2946916"/>
            <a:ext cx="4644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      六（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）班主题班会</a:t>
            </a:r>
          </a:p>
        </p:txBody>
      </p:sp>
    </p:spTree>
    <p:extLst>
      <p:ext uri="{BB962C8B-B14F-4D97-AF65-F5344CB8AC3E}">
        <p14:creationId xmlns:p14="http://schemas.microsoft.com/office/powerpoint/2010/main" val="114452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DF1A95-0E6E-4D2C-BA73-42C5CC579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7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834" y="927100"/>
            <a:ext cx="8388325" cy="5930900"/>
          </a:xfrm>
          <a:prstGeom prst="rect">
            <a:avLst/>
          </a:prstGeom>
        </p:spPr>
      </p:pic>
      <p:sp>
        <p:nvSpPr>
          <p:cNvPr id="17411" name="Text Box 3"/>
          <p:cNvSpPr>
            <a:spLocks noChangeArrowheads="1"/>
          </p:cNvSpPr>
          <p:nvPr/>
        </p:nvSpPr>
        <p:spPr bwMode="auto">
          <a:xfrm>
            <a:off x="5137151" y="1241425"/>
            <a:ext cx="6500813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同学们，请说说你身边的哪些地方容易发生溺水？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0" y="580101"/>
            <a:ext cx="4191000" cy="649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04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865">
            <a:off x="155408" y="564634"/>
            <a:ext cx="8594892" cy="73093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9908" y="1107956"/>
            <a:ext cx="15392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76049" y="2709505"/>
            <a:ext cx="46987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远离野外危险水域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30" y="990600"/>
            <a:ext cx="3276419" cy="6108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5C990E-17C1-4C63-B108-295683A46E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056" y="66886"/>
            <a:ext cx="1475295" cy="14752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673D44-D61D-462F-8E6F-ACEF72DA10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8" y="-59361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37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75" y="927100"/>
            <a:ext cx="8388325" cy="5930900"/>
          </a:xfrm>
          <a:prstGeom prst="rect">
            <a:avLst/>
          </a:prstGeom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5576889" y="1768892"/>
            <a:ext cx="614521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一般发生溺水的地点在：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水库、水坑、河流、溪边，游泳池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……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\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15012" r="17697" b="8962"/>
          <a:stretch/>
        </p:blipFill>
        <p:spPr>
          <a:xfrm>
            <a:off x="392115" y="580101"/>
            <a:ext cx="4191000" cy="64932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EA1F62-1561-4CD4-A52B-1A92091AA7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F6A8322-6AF9-4882-AEB7-6FF8469020C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53" y="4239549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66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7" r="22517"/>
          <a:stretch/>
        </p:blipFill>
        <p:spPr bwMode="auto">
          <a:xfrm>
            <a:off x="580219" y="2903455"/>
            <a:ext cx="5604257" cy="3489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4682377" y="133264"/>
            <a:ext cx="6059943" cy="2405798"/>
            <a:chOff x="3060967" y="0"/>
            <a:chExt cx="6059943" cy="24057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306108" y="10885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50" y="3233790"/>
            <a:ext cx="5243953" cy="30258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C580BEB-F53B-452F-B955-A5B3401813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07AE27D-C3E3-4370-864B-25F52767A2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001" y="1092006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9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administrator\application data\360se6\User Data\temp\001e90b61f3b114fb5830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2"/>
          <a:stretch/>
        </p:blipFill>
        <p:spPr bwMode="auto">
          <a:xfrm>
            <a:off x="463281" y="2788956"/>
            <a:ext cx="5107960" cy="3340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6090938" y="3380096"/>
            <a:ext cx="24765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水库水深，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经常发生儿童溺水事件！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60967" y="0"/>
            <a:ext cx="6059943" cy="2405798"/>
            <a:chOff x="3060967" y="0"/>
            <a:chExt cx="6059943" cy="24057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00"/>
            <a:stretch/>
          </p:blipFill>
          <p:spPr>
            <a:xfrm>
              <a:off x="3060967" y="0"/>
              <a:ext cx="6059943" cy="240579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5064808" y="974298"/>
              <a:ext cx="172354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楷体" panose="02010609060101010101" pitchFamily="49" charset="-122"/>
                </a:rPr>
                <a:t>水库</a:t>
              </a:r>
              <a:endParaRPr lang="zh-CN" altLang="en-US" sz="5400" spc="600" dirty="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534" y="3222757"/>
            <a:ext cx="4093466" cy="36352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F11603F-FF56-481B-95FD-FAF80D47DC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339363"/>
            <a:ext cx="1475295" cy="14752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2DC0EBD-A81E-4B46-9728-B11AB43F0D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714" y="867785"/>
            <a:ext cx="1727788" cy="1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37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游泳安全教育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1229</Words>
  <Application>Microsoft Office PowerPoint</Application>
  <PresentationFormat>宽屏</PresentationFormat>
  <Paragraphs>154</Paragraphs>
  <Slides>46</Slides>
  <Notes>45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等线</vt:lpstr>
      <vt:lpstr>等线 Light</vt:lpstr>
      <vt:lpstr>华康海报体W12(P)</vt:lpstr>
      <vt:lpstr>楷体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说说他们做得对不对，你会这样做吗？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卡通儿童游泳安全教育PPT模板</dc:title>
  <dc:creator>user</dc:creator>
  <cp:keywords>www.33ppt.com</cp:keywords>
  <cp:lastModifiedBy>User</cp:lastModifiedBy>
  <cp:revision>15</cp:revision>
  <dcterms:created xsi:type="dcterms:W3CDTF">2017-04-18T00:14:58Z</dcterms:created>
  <dcterms:modified xsi:type="dcterms:W3CDTF">2019-10-23T11:56:48Z</dcterms:modified>
</cp:coreProperties>
</file>